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</p:sldMasterIdLst>
  <p:handoutMasterIdLst>
    <p:handoutMasterId r:id="rId8"/>
  </p:handoutMasterIdLst>
  <p:sldIdLst>
    <p:sldId id="294" r:id="rId3"/>
    <p:sldId id="264" r:id="rId4"/>
    <p:sldId id="295" r:id="rId5"/>
    <p:sldId id="301" r:id="rId6"/>
    <p:sldId id="31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339933"/>
    <a:srgbClr val="6600FF"/>
    <a:srgbClr val="FF0066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14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456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25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52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17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072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597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35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4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07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476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517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3/23/2018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012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8534400" cy="1143000"/>
          </a:xfrm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Proposito</a:t>
            </a:r>
            <a:r>
              <a:rPr lang="en-US" sz="4000" dirty="0" smtClean="0">
                <a:solidFill>
                  <a:srgbClr val="FF0000"/>
                </a:solidFill>
              </a:rPr>
              <a:t> 56b….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s-ES_tradnl" altLang="en-US" sz="2800" i="1" dirty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learn</a:t>
            </a:r>
            <a:r>
              <a:rPr lang="es-ES_tradnl" altLang="en-US" sz="2800" i="1" dirty="0">
                <a:solidFill>
                  <a:srgbClr val="00B050"/>
                </a:solidFill>
              </a:rPr>
              <a:t> 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present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tense of regular –AR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verbs</a:t>
            </a:r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err="1" smtClean="0">
                <a:solidFill>
                  <a:srgbClr val="FF0000"/>
                </a:solidFill>
              </a:rPr>
              <a:t>Actividad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Inicial</a:t>
            </a:r>
            <a:r>
              <a:rPr lang="en-US" sz="4000" dirty="0" smtClean="0">
                <a:solidFill>
                  <a:srgbClr val="FF0000"/>
                </a:solidFill>
              </a:rPr>
              <a:t>: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52" y="2514600"/>
            <a:ext cx="8610600" cy="4114800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94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00400" y="152400"/>
            <a:ext cx="5186362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5400" b="1" kern="0" dirty="0" smtClean="0">
                <a:solidFill>
                  <a:srgbClr val="339933"/>
                </a:solidFill>
              </a:rPr>
              <a:t>27/03/18</a:t>
            </a:r>
            <a:endParaRPr lang="en-US" altLang="en-US" sz="5400" b="1" kern="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17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6" descr="1234405342341465904rg1024_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486400"/>
            <a:ext cx="4198441" cy="136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953000" y="685800"/>
            <a:ext cx="3581400" cy="2971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</a:rPr>
              <a:t>			         -AR</a:t>
            </a:r>
            <a:endParaRPr lang="en-US" altLang="en-US" sz="2400" b="1" dirty="0"/>
          </a:p>
          <a:p>
            <a:pPr>
              <a:buFontTx/>
              <a:buNone/>
            </a:pPr>
            <a:r>
              <a:rPr lang="en-US" altLang="en-US" sz="2400" dirty="0" err="1"/>
              <a:t>Yo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/>
              <a:t>T</a:t>
            </a:r>
            <a:r>
              <a:rPr lang="en-US" altLang="en-US" sz="2400" dirty="0" err="1">
                <a:cs typeface="Times New Roman" pitchFamily="18" charset="0"/>
              </a:rPr>
              <a:t>ú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>
                <a:cs typeface="Times New Roman" pitchFamily="18" charset="0"/>
              </a:rPr>
              <a:t>É</a:t>
            </a:r>
            <a:r>
              <a:rPr lang="en-US" altLang="en-US" sz="2400" dirty="0" err="1"/>
              <a:t>l</a:t>
            </a:r>
            <a:r>
              <a:rPr lang="en-US" altLang="en-US" sz="2400" dirty="0"/>
              <a:t>/</a:t>
            </a:r>
            <a:r>
              <a:rPr lang="en-US" altLang="en-US" sz="2400" dirty="0" err="1"/>
              <a:t>ella</a:t>
            </a:r>
            <a:r>
              <a:rPr lang="en-US" altLang="en-US" sz="2400" dirty="0"/>
              <a:t>/</a:t>
            </a:r>
            <a:r>
              <a:rPr lang="en-US" altLang="en-US" sz="2400" dirty="0" err="1"/>
              <a:t>Ud</a:t>
            </a:r>
            <a:r>
              <a:rPr lang="en-US" altLang="en-US" sz="2400" dirty="0"/>
              <a:t>-</a:t>
            </a:r>
            <a:endParaRPr lang="en-US" altLang="en-US" sz="1800" dirty="0"/>
          </a:p>
          <a:p>
            <a:pPr>
              <a:buFontTx/>
              <a:buNone/>
            </a:pPr>
            <a:r>
              <a:rPr lang="en-US" altLang="en-US" sz="2400" dirty="0" err="1"/>
              <a:t>Nosotros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/>
              <a:t>Ellos</a:t>
            </a:r>
            <a:r>
              <a:rPr lang="en-US" altLang="en-US" sz="2400" dirty="0"/>
              <a:t>/</a:t>
            </a:r>
            <a:r>
              <a:rPr lang="en-US" altLang="en-US" sz="2400" dirty="0" err="1"/>
              <a:t>ellas</a:t>
            </a:r>
            <a:r>
              <a:rPr lang="en-US" altLang="en-US" sz="2400" dirty="0"/>
              <a:t>/</a:t>
            </a:r>
            <a:r>
              <a:rPr lang="en-US" altLang="en-US" sz="2400" dirty="0" err="1"/>
              <a:t>Uds</a:t>
            </a:r>
            <a:r>
              <a:rPr lang="en-US" altLang="en-US" sz="2400" dirty="0"/>
              <a:t>-</a:t>
            </a:r>
            <a:endParaRPr lang="en-US" altLang="en-US" sz="1800" dirty="0"/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6096000" y="3581400"/>
            <a:ext cx="1219200" cy="1066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5105400" y="41148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7086600" y="41910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6705600" y="5257800"/>
            <a:ext cx="1143000" cy="1066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 rot="-3421566">
            <a:off x="5549783" y="5142775"/>
            <a:ext cx="1105100" cy="12014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6019800" y="4419600"/>
            <a:ext cx="12954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6477000" y="3687762"/>
            <a:ext cx="3889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Yo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6305550" y="3900487"/>
            <a:ext cx="781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tomO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 rot="2188395">
            <a:off x="7739739" y="4437257"/>
            <a:ext cx="388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Tú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 rot="20691097">
            <a:off x="6819283" y="5451193"/>
            <a:ext cx="933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Él</a:t>
            </a:r>
            <a:r>
              <a:rPr lang="en-US" altLang="en-US" sz="1200" b="1" dirty="0">
                <a:latin typeface="Arial" charset="0"/>
              </a:rPr>
              <a:t> </a:t>
            </a:r>
            <a:r>
              <a:rPr lang="en-US" altLang="en-US" sz="1200" b="1" dirty="0" err="1">
                <a:latin typeface="Arial" charset="0"/>
              </a:rPr>
              <a:t>ella</a:t>
            </a:r>
            <a:r>
              <a:rPr lang="en-US" altLang="en-US" sz="1200" b="1" dirty="0">
                <a:latin typeface="Arial" charset="0"/>
              </a:rPr>
              <a:t> </a:t>
            </a:r>
            <a:r>
              <a:rPr lang="en-US" altLang="en-US" sz="1200" b="1" dirty="0" err="1">
                <a:latin typeface="Arial" charset="0"/>
              </a:rPr>
              <a:t>Ud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 rot="1731014">
            <a:off x="5795492" y="5445098"/>
            <a:ext cx="9985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Nosotros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 rot="-2589143">
            <a:off x="4968375" y="4296128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000" b="1" dirty="0" err="1">
                <a:latin typeface="Arial" charset="0"/>
              </a:rPr>
              <a:t>Ellos</a:t>
            </a:r>
            <a:r>
              <a:rPr lang="en-US" altLang="en-US" sz="1000" b="1" dirty="0">
                <a:latin typeface="Arial" charset="0"/>
              </a:rPr>
              <a:t> </a:t>
            </a:r>
            <a:r>
              <a:rPr lang="en-US" altLang="en-US" sz="1000" b="1" dirty="0" err="1">
                <a:latin typeface="Arial" charset="0"/>
              </a:rPr>
              <a:t>ellas</a:t>
            </a:r>
            <a:r>
              <a:rPr lang="en-US" altLang="en-US" sz="1000" b="1" dirty="0">
                <a:latin typeface="Arial" charset="0"/>
              </a:rPr>
              <a:t> </a:t>
            </a:r>
            <a:r>
              <a:rPr lang="en-US" altLang="en-US" sz="1000" b="1" dirty="0" err="1">
                <a:latin typeface="Arial" charset="0"/>
              </a:rPr>
              <a:t>uds</a:t>
            </a:r>
            <a:endParaRPr lang="en-US" altLang="en-US" sz="1000" b="1" dirty="0">
              <a:latin typeface="Arial" charset="0"/>
            </a:endParaRP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6172200" y="4631055"/>
            <a:ext cx="1066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 dirty="0" err="1">
                <a:latin typeface="Arial" charset="0"/>
              </a:rPr>
              <a:t>Tomar</a:t>
            </a:r>
            <a:endParaRPr lang="en-US" altLang="en-US" sz="1600" i="1" dirty="0">
              <a:latin typeface="Arial" charset="0"/>
            </a:endParaRPr>
          </a:p>
          <a:p>
            <a:pPr algn="ctr"/>
            <a:r>
              <a:rPr lang="en-US" altLang="en-US" sz="1600" i="1" dirty="0">
                <a:latin typeface="Arial" charset="0"/>
              </a:rPr>
              <a:t>To take</a:t>
            </a:r>
            <a:endParaRPr lang="en-US" altLang="en-US" sz="1600" b="1" dirty="0">
              <a:latin typeface="Arial" charset="0"/>
            </a:endParaRP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 rot="2238217">
            <a:off x="7291905" y="4649590"/>
            <a:ext cx="920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tomAS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 rot="20583798">
            <a:off x="6970952" y="5777723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 rot="1756192">
            <a:off x="5417559" y="5625714"/>
            <a:ext cx="1289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tomAMOS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 rot="-2429705">
            <a:off x="5265070" y="4479525"/>
            <a:ext cx="933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tomAN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5517748" y="1066800"/>
            <a:ext cx="25779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 smtClean="0">
                <a:solidFill>
                  <a:srgbClr val="008000"/>
                </a:solidFill>
              </a:rPr>
              <a:t>---------------------O</a:t>
            </a:r>
            <a:endParaRPr lang="en-US" altLang="en-US" dirty="0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5410200" y="1524000"/>
            <a:ext cx="3124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 smtClean="0">
                <a:solidFill>
                  <a:srgbClr val="008000"/>
                </a:solidFill>
              </a:rPr>
              <a:t>---------------------AS</a:t>
            </a:r>
            <a:endParaRPr lang="en-US" altLang="en-US" dirty="0"/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6411554" y="1981200"/>
            <a:ext cx="16385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 smtClean="0">
                <a:solidFill>
                  <a:srgbClr val="008000"/>
                </a:solidFill>
              </a:rPr>
              <a:t>------------A</a:t>
            </a:r>
            <a:endParaRPr lang="en-US" altLang="en-US" dirty="0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6201251" y="2438400"/>
            <a:ext cx="2333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 smtClean="0">
                <a:solidFill>
                  <a:srgbClr val="008000"/>
                </a:solidFill>
              </a:rPr>
              <a:t>-----------AMOS</a:t>
            </a:r>
            <a:endParaRPr lang="en-US" altLang="en-US" dirty="0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6934200" y="2891135"/>
            <a:ext cx="12458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 smtClean="0">
                <a:solidFill>
                  <a:srgbClr val="008000"/>
                </a:solidFill>
              </a:rPr>
              <a:t>------AN</a:t>
            </a:r>
            <a:endParaRPr lang="en-US" altLang="en-US" dirty="0"/>
          </a:p>
        </p:txBody>
      </p:sp>
      <p:pic>
        <p:nvPicPr>
          <p:cNvPr id="24602" name="Picture 26" descr="ANd9GcRlfTDgKXzA5xV3rc-93wWZCd9hfMRtbA0jTU3HqAEGcIg0gsBQq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924" y="2895600"/>
            <a:ext cx="2164876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1143000" y="6019800"/>
            <a:ext cx="3429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dirty="0"/>
              <a:t>Eduardo ________ un </a:t>
            </a:r>
            <a:r>
              <a:rPr lang="en-US" altLang="en-US" b="1" dirty="0" err="1"/>
              <a:t>examen</a:t>
            </a:r>
            <a:r>
              <a:rPr lang="en-US" altLang="en-US" b="1" dirty="0"/>
              <a:t>.</a:t>
            </a: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2609659" y="6015335"/>
            <a:ext cx="9717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 err="1">
                <a:solidFill>
                  <a:srgbClr val="0000FF"/>
                </a:solidFill>
                <a:latin typeface="Arial" charset="0"/>
              </a:rPr>
              <a:t>tomA</a:t>
            </a:r>
            <a:endParaRPr lang="en-US" altLang="en-US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152400" y="685800"/>
            <a:ext cx="4553746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endParaRPr lang="en-US" altLang="en-US" sz="2400" b="1" kern="0" dirty="0" smtClean="0">
              <a:solidFill>
                <a:srgbClr val="6600FF"/>
              </a:solidFill>
            </a:endParaRPr>
          </a:p>
          <a:p>
            <a:r>
              <a:rPr lang="en-US" altLang="en-US" sz="2400" b="1" kern="0" dirty="0" smtClean="0">
                <a:solidFill>
                  <a:srgbClr val="6600FF"/>
                </a:solidFill>
              </a:rPr>
              <a:t>90% of all verbs in Spanish are –AR verbs</a:t>
            </a:r>
          </a:p>
          <a:p>
            <a:r>
              <a:rPr lang="en-US" altLang="en-US" sz="2400" b="1" kern="0" dirty="0" smtClean="0">
                <a:solidFill>
                  <a:srgbClr val="6600FF"/>
                </a:solidFill>
              </a:rPr>
              <a:t>In order to conjugate, we use the following endings:</a:t>
            </a:r>
          </a:p>
          <a:p>
            <a:endParaRPr lang="en-US" altLang="en-US" sz="1800" b="1" kern="0" dirty="0">
              <a:solidFill>
                <a:srgbClr val="6600FF"/>
              </a:solidFill>
            </a:endParaRPr>
          </a:p>
        </p:txBody>
      </p:sp>
      <p:sp>
        <p:nvSpPr>
          <p:cNvPr id="29" name="Rectangle 2"/>
          <p:cNvSpPr>
            <a:spLocks noGrp="1" noChangeArrowheads="1"/>
          </p:cNvSpPr>
          <p:nvPr>
            <p:ph type="title"/>
          </p:nvPr>
        </p:nvSpPr>
        <p:spPr>
          <a:xfrm>
            <a:off x="2027986" y="-198437"/>
            <a:ext cx="6201614" cy="960437"/>
          </a:xfrm>
        </p:spPr>
        <p:txBody>
          <a:bodyPr/>
          <a:lstStyle/>
          <a:p>
            <a:r>
              <a:rPr lang="en-US" altLang="en-US" b="1" dirty="0" err="1" smtClean="0">
                <a:solidFill>
                  <a:srgbClr val="CC0000"/>
                </a:solidFill>
              </a:rPr>
              <a:t>Verbos</a:t>
            </a:r>
            <a:r>
              <a:rPr lang="en-US" altLang="en-US" b="1" dirty="0" smtClean="0">
                <a:solidFill>
                  <a:srgbClr val="CC0000"/>
                </a:solidFill>
              </a:rPr>
              <a:t> </a:t>
            </a:r>
            <a:r>
              <a:rPr lang="en-US" altLang="en-US" b="1" dirty="0" err="1" smtClean="0">
                <a:solidFill>
                  <a:srgbClr val="CC0000"/>
                </a:solidFill>
              </a:rPr>
              <a:t>Regulares</a:t>
            </a:r>
            <a:endParaRPr lang="en-US" altLang="en-US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6" descr="1234405342341465904rg1024_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36" y="5943600"/>
            <a:ext cx="917683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1234405342341465904rg1024_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091" y="1981200"/>
            <a:ext cx="5999509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962400" y="0"/>
            <a:ext cx="1461656" cy="13335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029200" y="762000"/>
            <a:ext cx="1401815" cy="12954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495800" y="1676400"/>
            <a:ext cx="1524000" cy="127617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 rot="-3421566">
            <a:off x="3091097" y="13504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819400" y="304800"/>
            <a:ext cx="1479929" cy="1371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886200" y="914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457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7329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600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439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343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691297" y="37626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6062897" y="36864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824897" y="45246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42115" y="53890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822915" y="5058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715000" y="44196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4114800" y="762000"/>
            <a:ext cx="1066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2000" b="1" dirty="0">
              <a:latin typeface="Arial" charset="0"/>
            </a:endParaRPr>
          </a:p>
          <a:p>
            <a:pPr algn="ctr"/>
            <a:r>
              <a:rPr lang="en-US" altLang="en-US" sz="2000" b="1" dirty="0" err="1" smtClean="0">
                <a:latin typeface="Arial" charset="0"/>
              </a:rPr>
              <a:t>llevar</a:t>
            </a:r>
            <a:endParaRPr lang="en-US" altLang="en-US" sz="2000" i="1" dirty="0">
              <a:latin typeface="Arial" charset="0"/>
            </a:endParaRPr>
          </a:p>
          <a:p>
            <a:pPr algn="ctr"/>
            <a:r>
              <a:rPr lang="en-US" altLang="en-US" sz="2000" i="1" dirty="0">
                <a:latin typeface="Arial" charset="0"/>
              </a:rPr>
              <a:t>To </a:t>
            </a:r>
            <a:r>
              <a:rPr lang="en-US" altLang="en-US" sz="2000" i="1" dirty="0" smtClean="0">
                <a:latin typeface="Arial" charset="0"/>
              </a:rPr>
              <a:t>wear</a:t>
            </a:r>
            <a:endParaRPr lang="en-US" altLang="en-US" sz="2000" b="1" dirty="0">
              <a:latin typeface="Arial" charset="0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867400" y="4191000"/>
            <a:ext cx="10668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sacar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get/ to </a:t>
            </a:r>
            <a:r>
              <a:rPr lang="en-US" altLang="en-US" sz="1800" i="1" dirty="0" err="1" smtClean="0">
                <a:latin typeface="Arial" charset="0"/>
              </a:rPr>
              <a:t>recieve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3344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estudiar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study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4522498" y="762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629400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467600" y="46452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7214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248400" y="5668962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5486400" y="762000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4983418" y="1981200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7120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945062" y="53310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3124200" y="17496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51024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724400" y="41880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2819400" y="6096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7308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667000" cy="13335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Practica</a:t>
            </a:r>
            <a:r>
              <a:rPr lang="en-US" sz="4000" dirty="0" smtClean="0">
                <a:solidFill>
                  <a:srgbClr val="FF0000"/>
                </a:solidFill>
              </a:rPr>
              <a:t>: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Complete the flower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6" name="Rectangle 2"/>
          <p:cNvSpPr txBox="1">
            <a:spLocks noChangeArrowheads="1"/>
          </p:cNvSpPr>
          <p:nvPr/>
        </p:nvSpPr>
        <p:spPr bwMode="auto">
          <a:xfrm>
            <a:off x="1447800" y="2743200"/>
            <a:ext cx="6201614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5400" b="1" kern="0" dirty="0" err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Jardin</a:t>
            </a:r>
            <a:r>
              <a:rPr lang="en-US" altLang="en-US" sz="5400" b="1" kern="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 de </a:t>
            </a:r>
            <a:r>
              <a:rPr lang="en-US" altLang="en-US" sz="5400" b="1" kern="0" dirty="0" err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Verbos</a:t>
            </a:r>
            <a:endParaRPr lang="en-US" altLang="en-US" sz="5400" b="1" kern="0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anose="04040404050702020202" pitchFamily="82" charset="0"/>
            </a:endParaRPr>
          </a:p>
        </p:txBody>
      </p:sp>
      <p:sp>
        <p:nvSpPr>
          <p:cNvPr id="2" name="AutoShape 2" descr="Image result for cartoon gra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artoon gras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7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210287" y="1895213"/>
            <a:ext cx="1810383" cy="18897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5659395" y="1520524"/>
            <a:ext cx="1768864" cy="175494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840136" y="2526723"/>
            <a:ext cx="1667893" cy="187726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157497" y="3964692"/>
            <a:ext cx="1615898" cy="178377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409560" y="3671059"/>
            <a:ext cx="1858336" cy="16897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454752" y="2807457"/>
            <a:ext cx="1605150" cy="1622654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715000" y="2918790"/>
            <a:ext cx="1066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altLang="en-US" sz="2800" b="1" dirty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2800" b="1" dirty="0" smtClean="0">
                <a:solidFill>
                  <a:prstClr val="black"/>
                </a:solidFill>
                <a:latin typeface="Arial" charset="0"/>
                <a:cs typeface="+mn-cs"/>
              </a:rPr>
              <a:t>-</a:t>
            </a:r>
            <a:r>
              <a:rPr lang="en-US" altLang="en-US" sz="2800" b="1" dirty="0" err="1" smtClean="0">
                <a:solidFill>
                  <a:prstClr val="black"/>
                </a:solidFill>
                <a:latin typeface="Arial" charset="0"/>
                <a:cs typeface="+mn-cs"/>
              </a:rPr>
              <a:t>ar</a:t>
            </a:r>
            <a:endParaRPr lang="en-US" altLang="en-US" sz="2800" b="1" dirty="0" smtClean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altLang="en-US" sz="28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337949" y="1566446"/>
            <a:ext cx="43050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Yo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413573" y="2667000"/>
            <a:ext cx="5874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Tú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507418" y="5181600"/>
            <a:ext cx="11887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Él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ella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Ud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716462" y="4953000"/>
            <a:ext cx="107473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Nosotros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191000" y="3048000"/>
            <a:ext cx="152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Ellos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 smtClean="0">
                <a:solidFill>
                  <a:prstClr val="black"/>
                </a:solidFill>
                <a:latin typeface="Arial" charset="0"/>
                <a:cs typeface="+mn-cs"/>
              </a:rPr>
              <a:t>ellas</a:t>
            </a:r>
            <a:endParaRPr lang="en-US" altLang="en-US" sz="1600" b="1" dirty="0" smtClean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smtClean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uds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1668462" y="152400"/>
            <a:ext cx="5646738" cy="1485900"/>
          </a:xfrm>
          <a:noFill/>
        </p:spPr>
        <p:txBody>
          <a:bodyPr>
            <a:normAutofit fontScale="90000"/>
          </a:bodyPr>
          <a:lstStyle/>
          <a:p>
            <a:r>
              <a:rPr lang="en-US" sz="4000" dirty="0" smtClean="0"/>
              <a:t>Regular</a:t>
            </a:r>
            <a:br>
              <a:rPr lang="en-US" sz="4000" dirty="0" smtClean="0"/>
            </a:br>
            <a:r>
              <a:rPr lang="en-US" sz="4000" b="1" dirty="0" smtClean="0"/>
              <a:t>-AR </a:t>
            </a:r>
            <a:br>
              <a:rPr lang="en-US" sz="4000" b="1" dirty="0" smtClean="0"/>
            </a:br>
            <a:r>
              <a:rPr lang="en-US" sz="4000" dirty="0" smtClean="0"/>
              <a:t>verbs</a:t>
            </a:r>
            <a:endParaRPr lang="en-US" sz="4000" dirty="0"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152400" y="2011889"/>
            <a:ext cx="3657600" cy="38555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RULES:</a:t>
            </a:r>
            <a:br>
              <a:rPr lang="en-US" sz="4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1.</a:t>
            </a:r>
          </a:p>
          <a:p>
            <a:pPr algn="l" fontAlgn="auto">
              <a:spcAft>
                <a:spcPts val="0"/>
              </a:spcAft>
            </a:pPr>
            <a:endParaRPr lang="en-US" sz="4000" dirty="0">
              <a:solidFill>
                <a:prstClr val="black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2.</a:t>
            </a:r>
          </a:p>
          <a:p>
            <a:pPr algn="l" fontAlgn="auto">
              <a:spcAft>
                <a:spcPts val="0"/>
              </a:spcAft>
            </a:pPr>
            <a:endParaRPr lang="en-US" sz="4000" dirty="0">
              <a:solidFill>
                <a:prstClr val="black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3.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838200" y="2819400"/>
            <a:ext cx="2438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Find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762000" y="3998893"/>
            <a:ext cx="2362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Remove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752544" y="5244405"/>
            <a:ext cx="328605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Replace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 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with the correct NEW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145058" y="2011889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-O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7135658" y="32252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-AS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6705600" y="44444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4503738" y="4368225"/>
            <a:ext cx="17446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-AMOS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4419600" y="23870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-AN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>
          <a:xfrm rot="19779221">
            <a:off x="-1357807" y="266210"/>
            <a:ext cx="5430134" cy="1677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en-US" b="1" dirty="0" smtClean="0">
                <a:solidFill>
                  <a:srgbClr val="FF0000"/>
                </a:solidFill>
              </a:rPr>
              <a:t>CUT &amp; GLUE</a:t>
            </a:r>
          </a:p>
          <a:p>
            <a:pPr fontAlgn="auto">
              <a:spcAft>
                <a:spcPts val="0"/>
              </a:spcAft>
            </a:pPr>
            <a:r>
              <a:rPr lang="en-US" altLang="en-US" b="1" dirty="0" smtClean="0">
                <a:solidFill>
                  <a:srgbClr val="FF0000"/>
                </a:solidFill>
              </a:rPr>
              <a:t>LAST SECTION</a:t>
            </a:r>
          </a:p>
          <a:p>
            <a:pPr fontAlgn="auto">
              <a:spcAft>
                <a:spcPts val="0"/>
              </a:spcAft>
            </a:pPr>
            <a:r>
              <a:rPr lang="en-US" altLang="en-US" b="1" dirty="0" smtClean="0">
                <a:solidFill>
                  <a:srgbClr val="FF0000"/>
                </a:solidFill>
              </a:rPr>
              <a:t>OF </a:t>
            </a:r>
          </a:p>
          <a:p>
            <a:pPr fontAlgn="auto">
              <a:spcAft>
                <a:spcPts val="0"/>
              </a:spcAft>
            </a:pPr>
            <a:r>
              <a:rPr lang="en-US" altLang="en-US" b="1" dirty="0" smtClean="0">
                <a:solidFill>
                  <a:srgbClr val="FF0000"/>
                </a:solidFill>
              </a:rPr>
              <a:t>NOTBOOK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94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56b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Conjugate the verb ENSEÑAR </a:t>
            </a:r>
            <a:r>
              <a:rPr lang="en-US" i="1" dirty="0" smtClean="0"/>
              <a:t>(to teach)</a:t>
            </a:r>
          </a:p>
          <a:p>
            <a:r>
              <a:rPr lang="en-US" i="1" dirty="0" smtClean="0"/>
              <a:t>WRITE 1 ORIGINAL SENTENCE WITH THAT VERB.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88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15236</TotalTime>
  <Words>184</Words>
  <Application>Microsoft Office PowerPoint</Application>
  <PresentationFormat>On-screen Show (4:3)</PresentationFormat>
  <Paragraphs>88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Art Class</vt:lpstr>
      <vt:lpstr>Office Theme</vt:lpstr>
      <vt:lpstr>Proposito 56b…. L.O: to learn  the present tense of regular –AR verbs Actividad Inicial:</vt:lpstr>
      <vt:lpstr>Verbos Regulares</vt:lpstr>
      <vt:lpstr>Practica: Complete the flower</vt:lpstr>
      <vt:lpstr>Regular -AR  verbs</vt:lpstr>
      <vt:lpstr>Tarea 56b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123</cp:revision>
  <cp:lastPrinted>2015-03-12T17:37:03Z</cp:lastPrinted>
  <dcterms:created xsi:type="dcterms:W3CDTF">2010-10-01T13:50:57Z</dcterms:created>
  <dcterms:modified xsi:type="dcterms:W3CDTF">2018-03-23T19:25:39Z</dcterms:modified>
</cp:coreProperties>
</file>